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3" r:id="rId2"/>
    <p:sldId id="1131" r:id="rId3"/>
    <p:sldId id="1127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4973" autoAdjust="0"/>
  </p:normalViewPr>
  <p:slideViewPr>
    <p:cSldViewPr snapToGrid="0">
      <p:cViewPr varScale="1">
        <p:scale>
          <a:sx n="72" d="100"/>
          <a:sy n="72" d="100"/>
        </p:scale>
        <p:origin x="1016" y="64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200" d="100"/>
          <a:sy n="200" d="100"/>
        </p:scale>
        <p:origin x="168" y="-3942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9/10/2025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006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27142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3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</a:t>
            </a:r>
            <a:r>
              <a:rPr lang="en-US" altLang="zh-CN" sz="1400" b="1" dirty="0" smtClean="0">
                <a:effectLst/>
              </a:rPr>
              <a:t>P</a:t>
            </a:r>
            <a:r>
              <a:rPr lang="de-DE" sz="1400" b="1" dirty="0" smtClean="0">
                <a:effectLst/>
              </a:rPr>
              <a:t>-2</a:t>
            </a:r>
            <a:r>
              <a:rPr lang="en-US" altLang="zh-CN" sz="1400" b="1" dirty="0" smtClean="0">
                <a:effectLst/>
              </a:rPr>
              <a:t>51169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80866" y="225848"/>
            <a:ext cx="5810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de-DE" sz="1400" b="1" dirty="0">
                <a:latin typeface="Arial "/>
                <a:ea typeface="+mn-ea"/>
              </a:rPr>
              <a:t>3GPP TSG SA Meeting #109</a:t>
            </a:r>
          </a:p>
          <a:p>
            <a:pPr>
              <a:defRPr/>
            </a:pPr>
            <a:r>
              <a:rPr lang="de-DE" sz="1400" b="1" dirty="0">
                <a:latin typeface="Arial "/>
                <a:ea typeface="+mn-ea"/>
              </a:rPr>
              <a:t>16</a:t>
            </a:r>
            <a:r>
              <a:rPr lang="de-DE" sz="1400" b="1" baseline="0" dirty="0">
                <a:latin typeface="Arial "/>
                <a:ea typeface="+mn-ea"/>
              </a:rPr>
              <a:t> </a:t>
            </a:r>
            <a:r>
              <a:rPr lang="de-DE" sz="1400" b="1" dirty="0">
                <a:latin typeface="Arial "/>
                <a:ea typeface="+mn-ea"/>
              </a:rPr>
              <a:t>– 19 September 2025, Beijing, China</a:t>
            </a:r>
            <a:endParaRPr lang="sv-SE" altLang="en-US" sz="1400" b="1" dirty="0">
              <a:latin typeface="Arial "/>
              <a:ea typeface="+mn-ea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90550" y="6439694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3GPP TSG SA Meeting #109 16 – 19 September 2025, Beijing, China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2" y="2194370"/>
            <a:ext cx="6885675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 smtClean="0"/>
              <a:t>SA2 and SA5 work </a:t>
            </a:r>
            <a:r>
              <a:rPr lang="en-US" altLang="zh-CN" sz="3600" b="1" dirty="0" smtClean="0"/>
              <a:t>split </a:t>
            </a:r>
            <a:r>
              <a:rPr lang="en-US" altLang="zh-CN" sz="3600" b="1" dirty="0" smtClean="0"/>
              <a:t>on 6G </a:t>
            </a:r>
            <a:r>
              <a:rPr lang="en-US" altLang="zh-CN" sz="3600" b="1" smtClean="0"/>
              <a:t>data framework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000" dirty="0" smtClean="0">
                <a:latin typeface="Arial" panose="020B0604020202020204" pitchFamily="34" charset="0"/>
              </a:rPr>
              <a:t>ZTE, vivo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SA2 and SA5 work scope split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844" y="1259368"/>
            <a:ext cx="8388350" cy="1544237"/>
          </a:xfrm>
        </p:spPr>
        <p:txBody>
          <a:bodyPr/>
          <a:lstStyle/>
          <a:p>
            <a:pPr marL="0" lvl="1" indent="0">
              <a:buClrTx/>
              <a:buNone/>
            </a:pPr>
            <a:r>
              <a:rPr lang="en-GB" altLang="de-DE" sz="1400" dirty="0" smtClean="0"/>
              <a:t>As </a:t>
            </a:r>
            <a:r>
              <a:rPr lang="en-GB" altLang="de-DE" sz="1400" dirty="0"/>
              <a:t>per SA2 </a:t>
            </a:r>
            <a:r>
              <a:rPr lang="en-GB" altLang="de-DE" sz="1400" dirty="0" smtClean="0"/>
              <a:t>FS_6</a:t>
            </a:r>
            <a:r>
              <a:rPr lang="en-US" altLang="zh-CN" sz="1400" dirty="0" smtClean="0"/>
              <a:t>G_ARC </a:t>
            </a:r>
            <a:r>
              <a:rPr lang="en-GB" altLang="de-DE" sz="1400" dirty="0" smtClean="0"/>
              <a:t>SID</a:t>
            </a:r>
            <a:r>
              <a:rPr lang="en-GB" altLang="de-DE" sz="1400" dirty="0"/>
              <a:t>, for </a:t>
            </a:r>
            <a:r>
              <a:rPr lang="en-GB" altLang="de-DE" sz="1400" dirty="0" smtClean="0"/>
              <a:t>WT#5(Data framework), </a:t>
            </a:r>
            <a:r>
              <a:rPr lang="en-GB" altLang="de-DE" sz="1400" dirty="0"/>
              <a:t>t</a:t>
            </a:r>
            <a:r>
              <a:rPr lang="en-US" altLang="de-DE" sz="1400" dirty="0"/>
              <a:t>he work split with </a:t>
            </a:r>
            <a:r>
              <a:rPr lang="en-US" altLang="de-DE" sz="1400" dirty="0" smtClean="0"/>
              <a:t>SA5 </a:t>
            </a:r>
            <a:r>
              <a:rPr lang="en-US" altLang="de-DE" sz="1400" dirty="0"/>
              <a:t>will require TSG </a:t>
            </a:r>
            <a:r>
              <a:rPr lang="en-US" altLang="de-DE" sz="1400" dirty="0" smtClean="0"/>
              <a:t>SA coordination</a:t>
            </a:r>
            <a:endParaRPr lang="en-US" altLang="en-US" sz="1400" dirty="0"/>
          </a:p>
          <a:p>
            <a:pPr marL="0" indent="0">
              <a:buNone/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following </a:t>
            </a:r>
            <a:r>
              <a:rPr lang="en-US" altLang="zh-CN" sz="1400" dirty="0"/>
              <a:t>is the work </a:t>
            </a:r>
            <a:r>
              <a:rPr lang="en-US" altLang="zh-CN" sz="1400" dirty="0" smtClean="0"/>
              <a:t>scope split </a:t>
            </a:r>
            <a:r>
              <a:rPr lang="en-US" altLang="zh-CN" sz="1400" dirty="0"/>
              <a:t>between SA2 and SA5</a:t>
            </a:r>
            <a:endParaRPr lang="zh-CN" altLang="en-US" sz="1400" dirty="0"/>
          </a:p>
        </p:txBody>
      </p:sp>
      <p:sp>
        <p:nvSpPr>
          <p:cNvPr id="4" name="圆角矩形 3"/>
          <p:cNvSpPr/>
          <p:nvPr/>
        </p:nvSpPr>
        <p:spPr bwMode="auto">
          <a:xfrm>
            <a:off x="379219" y="4527858"/>
            <a:ext cx="1051085" cy="4846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400" b="1" dirty="0" smtClean="0">
                <a:solidFill>
                  <a:schemeClr val="bg1"/>
                </a:solidFill>
              </a:rPr>
              <a:t>CN NF/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400" b="1" dirty="0" smtClean="0">
                <a:solidFill>
                  <a:schemeClr val="bg1"/>
                </a:solidFill>
              </a:rPr>
              <a:t>RAN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2138980" y="4527858"/>
            <a:ext cx="1051085" cy="4846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CN NF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2138980" y="3339629"/>
            <a:ext cx="1051085" cy="4846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OAM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2024110" y="2286534"/>
            <a:ext cx="1165956" cy="4846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Consumer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3600778" y="2286533"/>
            <a:ext cx="1159954" cy="4846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Consumer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 bwMode="auto">
          <a:xfrm>
            <a:off x="1430304" y="4801913"/>
            <a:ext cx="70867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8" name="直接连接符 17"/>
          <p:cNvCxnSpPr>
            <a:stCxn id="6" idx="2"/>
            <a:endCxn id="5" idx="0"/>
          </p:cNvCxnSpPr>
          <p:nvPr/>
        </p:nvCxnSpPr>
        <p:spPr bwMode="auto">
          <a:xfrm>
            <a:off x="2664523" y="3824239"/>
            <a:ext cx="0" cy="70361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" name="直接连接符 19"/>
          <p:cNvCxnSpPr/>
          <p:nvPr/>
        </p:nvCxnSpPr>
        <p:spPr bwMode="auto">
          <a:xfrm>
            <a:off x="2771079" y="2771144"/>
            <a:ext cx="0" cy="56848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21" name="圆角矩形 20"/>
          <p:cNvSpPr/>
          <p:nvPr/>
        </p:nvSpPr>
        <p:spPr bwMode="auto">
          <a:xfrm>
            <a:off x="379219" y="3339629"/>
            <a:ext cx="1051085" cy="4846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OAM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3" name="直接连接符 22"/>
          <p:cNvCxnSpPr>
            <a:stCxn id="21" idx="3"/>
            <a:endCxn id="6" idx="1"/>
          </p:cNvCxnSpPr>
          <p:nvPr/>
        </p:nvCxnSpPr>
        <p:spPr bwMode="auto">
          <a:xfrm>
            <a:off x="1430304" y="3581935"/>
            <a:ext cx="70867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25" name="直接连接符 24"/>
          <p:cNvCxnSpPr>
            <a:stCxn id="21" idx="2"/>
            <a:endCxn id="4" idx="0"/>
          </p:cNvCxnSpPr>
          <p:nvPr/>
        </p:nvCxnSpPr>
        <p:spPr bwMode="auto">
          <a:xfrm>
            <a:off x="904762" y="3824239"/>
            <a:ext cx="0" cy="70361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" name="肘形连接符 28"/>
          <p:cNvCxnSpPr>
            <a:stCxn id="21" idx="0"/>
          </p:cNvCxnSpPr>
          <p:nvPr/>
        </p:nvCxnSpPr>
        <p:spPr bwMode="auto">
          <a:xfrm rot="16200000" flipH="1">
            <a:off x="1388756" y="2855635"/>
            <a:ext cx="1317316" cy="2285305"/>
          </a:xfrm>
          <a:prstGeom prst="bentConnector4">
            <a:avLst>
              <a:gd name="adj1" fmla="val -30850"/>
              <a:gd name="adj2" fmla="val 112068"/>
            </a:avLst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3" name="直接连接符 32"/>
          <p:cNvCxnSpPr/>
          <p:nvPr/>
        </p:nvCxnSpPr>
        <p:spPr bwMode="auto">
          <a:xfrm>
            <a:off x="1778292" y="4571735"/>
            <a:ext cx="0" cy="3166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" name="直接连接符 36"/>
          <p:cNvCxnSpPr/>
          <p:nvPr/>
        </p:nvCxnSpPr>
        <p:spPr bwMode="auto">
          <a:xfrm>
            <a:off x="4002836" y="3125112"/>
            <a:ext cx="22345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" name="直接连接符 37"/>
          <p:cNvCxnSpPr/>
          <p:nvPr/>
        </p:nvCxnSpPr>
        <p:spPr bwMode="auto">
          <a:xfrm>
            <a:off x="2615938" y="3114902"/>
            <a:ext cx="22345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" name="直接连接符 41"/>
          <p:cNvCxnSpPr/>
          <p:nvPr/>
        </p:nvCxnSpPr>
        <p:spPr bwMode="auto">
          <a:xfrm flipH="1">
            <a:off x="1786314" y="3460006"/>
            <a:ext cx="898" cy="1894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" name="文本框 45"/>
          <p:cNvSpPr txBox="1"/>
          <p:nvPr/>
        </p:nvSpPr>
        <p:spPr>
          <a:xfrm>
            <a:off x="4275019" y="2995875"/>
            <a:ext cx="485713" cy="252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SA2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387535" y="4888343"/>
            <a:ext cx="7942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RAN/SA2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48" name="文本框 44"/>
          <p:cNvSpPr txBox="1"/>
          <p:nvPr/>
        </p:nvSpPr>
        <p:spPr>
          <a:xfrm>
            <a:off x="1568677" y="3247435"/>
            <a:ext cx="485713" cy="252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altLang="zh-CN" b="1" dirty="0" smtClean="0">
                <a:solidFill>
                  <a:srgbClr val="00B0F0"/>
                </a:solidFill>
              </a:rPr>
              <a:t>SA5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  <p:sp>
        <p:nvSpPr>
          <p:cNvPr id="49" name="文本框 44"/>
          <p:cNvSpPr txBox="1"/>
          <p:nvPr/>
        </p:nvSpPr>
        <p:spPr>
          <a:xfrm>
            <a:off x="2802119" y="2965667"/>
            <a:ext cx="485713" cy="252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>
                <a:solidFill>
                  <a:srgbClr val="00B0F0"/>
                </a:solidFill>
              </a:rPr>
              <a:t>SA5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52" name="圆角矩形 51"/>
          <p:cNvSpPr/>
          <p:nvPr/>
        </p:nvSpPr>
        <p:spPr bwMode="auto">
          <a:xfrm>
            <a:off x="394844" y="5540805"/>
            <a:ext cx="1051085" cy="4846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UE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67" name="直接连接符 66"/>
          <p:cNvCxnSpPr>
            <a:stCxn id="52" idx="0"/>
          </p:cNvCxnSpPr>
          <p:nvPr/>
        </p:nvCxnSpPr>
        <p:spPr bwMode="auto">
          <a:xfrm flipV="1">
            <a:off x="920387" y="5012468"/>
            <a:ext cx="0" cy="52833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70" name="直接连接符 69"/>
          <p:cNvCxnSpPr/>
          <p:nvPr/>
        </p:nvCxnSpPr>
        <p:spPr bwMode="auto">
          <a:xfrm>
            <a:off x="808655" y="5283570"/>
            <a:ext cx="22345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" name="文本框 70"/>
          <p:cNvSpPr txBox="1"/>
          <p:nvPr/>
        </p:nvSpPr>
        <p:spPr>
          <a:xfrm>
            <a:off x="1054051" y="5157001"/>
            <a:ext cx="746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RAN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cxnSp>
        <p:nvCxnSpPr>
          <p:cNvPr id="73" name="肘形连接符 72"/>
          <p:cNvCxnSpPr>
            <a:endCxn id="9" idx="2"/>
          </p:cNvCxnSpPr>
          <p:nvPr/>
        </p:nvCxnSpPr>
        <p:spPr bwMode="auto">
          <a:xfrm rot="5400000" flipH="1" flipV="1">
            <a:off x="2681950" y="3271363"/>
            <a:ext cx="1999024" cy="998585"/>
          </a:xfrm>
          <a:prstGeom prst="bentConnector3">
            <a:avLst>
              <a:gd name="adj1" fmla="val -56"/>
            </a:avLst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8" name="圆角矩形 7"/>
          <p:cNvSpPr/>
          <p:nvPr/>
        </p:nvSpPr>
        <p:spPr bwMode="auto">
          <a:xfrm>
            <a:off x="3715607" y="3304400"/>
            <a:ext cx="1051085" cy="4846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NEF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76" name="肘形连接符 75"/>
          <p:cNvCxnSpPr/>
          <p:nvPr/>
        </p:nvCxnSpPr>
        <p:spPr bwMode="auto">
          <a:xfrm rot="10800000">
            <a:off x="1080544" y="3861314"/>
            <a:ext cx="1052085" cy="793231"/>
          </a:xfrm>
          <a:prstGeom prst="bentConnector3">
            <a:avLst>
              <a:gd name="adj1" fmla="val 101906"/>
            </a:avLst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triangle" w="med" len="med"/>
            <a:tailEnd type="none" w="med" len="med"/>
          </a:ln>
        </p:spPr>
      </p:cxnSp>
      <p:sp>
        <p:nvSpPr>
          <p:cNvPr id="80" name="椭圆 79"/>
          <p:cNvSpPr/>
          <p:nvPr/>
        </p:nvSpPr>
        <p:spPr bwMode="auto">
          <a:xfrm>
            <a:off x="3104783" y="4222749"/>
            <a:ext cx="226702" cy="218319"/>
          </a:xfrm>
          <a:prstGeom prst="ellipse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1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1" name="椭圆 80"/>
          <p:cNvSpPr/>
          <p:nvPr/>
        </p:nvSpPr>
        <p:spPr bwMode="auto">
          <a:xfrm>
            <a:off x="1091581" y="4172336"/>
            <a:ext cx="224271" cy="252430"/>
          </a:xfrm>
          <a:prstGeom prst="ellipse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2" name="内容占位符 2"/>
          <p:cNvSpPr txBox="1">
            <a:spLocks/>
          </p:cNvSpPr>
          <p:nvPr/>
        </p:nvSpPr>
        <p:spPr bwMode="auto">
          <a:xfrm>
            <a:off x="4799153" y="1942782"/>
            <a:ext cx="4323476" cy="4458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1400" b="1" kern="0" dirty="0" smtClean="0"/>
              <a:t>Observation</a:t>
            </a:r>
          </a:p>
          <a:p>
            <a:r>
              <a:rPr lang="en-US" altLang="zh-CN" sz="1400" kern="0" dirty="0" smtClean="0"/>
              <a:t>In 5G the work scope between SA2 and SA5 are clear split </a:t>
            </a:r>
            <a:r>
              <a:rPr lang="en-US" altLang="zh-CN" sz="1400" kern="0" smtClean="0"/>
              <a:t>based on respective </a:t>
            </a:r>
            <a:r>
              <a:rPr lang="en-US" altLang="zh-CN" sz="1400" kern="0" dirty="0" err="1" smtClean="0"/>
              <a:t>ToR</a:t>
            </a:r>
            <a:endParaRPr lang="en-US" altLang="zh-CN" sz="1400" kern="0" dirty="0" smtClean="0"/>
          </a:p>
          <a:p>
            <a:pPr lvl="1"/>
            <a:r>
              <a:rPr lang="en-US" altLang="zh-CN" sz="1200" kern="0" dirty="0" smtClean="0"/>
              <a:t>SA5 focus on management data</a:t>
            </a:r>
          </a:p>
          <a:p>
            <a:pPr lvl="1"/>
            <a:r>
              <a:rPr lang="en-US" altLang="zh-CN" sz="1200" kern="0" dirty="0" smtClean="0"/>
              <a:t>SA2 focus on other data excluding management data</a:t>
            </a:r>
          </a:p>
          <a:p>
            <a:pPr marL="0" indent="0">
              <a:buNone/>
            </a:pPr>
            <a:r>
              <a:rPr lang="en-US" altLang="zh-CN" sz="1400" b="1" kern="0" dirty="0" smtClean="0"/>
              <a:t>Discussion</a:t>
            </a:r>
          </a:p>
          <a:p>
            <a:r>
              <a:rPr lang="en-US" altLang="zh-CN" sz="1400" kern="0" dirty="0" smtClean="0"/>
              <a:t>In TS 23.288 the NWDAF collects management data from OAM , shown as </a:t>
            </a:r>
            <a:r>
              <a:rPr lang="en-US" altLang="zh-CN" sz="1800" kern="0" dirty="0" smtClean="0">
                <a:sym typeface="Wingdings" panose="05000000000000000000" pitchFamily="2" charset="2"/>
              </a:rPr>
              <a:t>. </a:t>
            </a:r>
            <a:r>
              <a:rPr lang="en-US" altLang="zh-CN" sz="1400" kern="0" dirty="0" smtClean="0"/>
              <a:t>However it is unclear how the NF communicate with the target OAM and the feasibility is questionable.</a:t>
            </a:r>
          </a:p>
          <a:p>
            <a:r>
              <a:rPr lang="en-US" altLang="zh-CN" sz="1400" kern="0" dirty="0" smtClean="0"/>
              <a:t>Another possible solution is shown as </a:t>
            </a:r>
            <a:r>
              <a:rPr lang="en-US" altLang="zh-CN" sz="1800" kern="0" dirty="0" smtClean="0">
                <a:sym typeface="Wingdings" panose="05000000000000000000" pitchFamily="2" charset="2"/>
              </a:rPr>
              <a:t></a:t>
            </a:r>
            <a:r>
              <a:rPr lang="en-US" altLang="zh-CN" sz="1400" kern="0" dirty="0">
                <a:sym typeface="Wingdings" panose="05000000000000000000" pitchFamily="2" charset="2"/>
              </a:rPr>
              <a:t>, which is under SA2/RAN scope</a:t>
            </a:r>
            <a:endParaRPr lang="en-US" altLang="zh-CN" sz="1400" kern="0" dirty="0"/>
          </a:p>
          <a:p>
            <a:pPr marL="0" indent="0">
              <a:buNone/>
            </a:pPr>
            <a:r>
              <a:rPr lang="en-US" altLang="zh-CN" sz="1400" b="1" kern="0" dirty="0" smtClean="0"/>
              <a:t>Proposal</a:t>
            </a:r>
          </a:p>
          <a:p>
            <a:r>
              <a:rPr lang="en-US" altLang="zh-CN" sz="1400" kern="0" dirty="0" smtClean="0">
                <a:sym typeface="Wingdings" panose="05000000000000000000" pitchFamily="2" charset="2"/>
              </a:rPr>
              <a:t>SA2 is the leading WG to define the common data framework, coordination with other WGs as needed.</a:t>
            </a:r>
          </a:p>
          <a:p>
            <a:r>
              <a:rPr lang="en-US" altLang="zh-CN" sz="1400" kern="0" dirty="0">
                <a:sym typeface="Wingdings" panose="05000000000000000000" pitchFamily="2" charset="2"/>
              </a:rPr>
              <a:t>Maintain the current work scope split between SA2 and </a:t>
            </a:r>
            <a:r>
              <a:rPr lang="en-US" altLang="zh-CN" sz="1400" kern="0" dirty="0" smtClean="0">
                <a:sym typeface="Wingdings" panose="05000000000000000000" pitchFamily="2" charset="2"/>
              </a:rPr>
              <a:t>SA5</a:t>
            </a:r>
            <a:endParaRPr lang="en-US" altLang="zh-CN" sz="1400" kern="0" dirty="0">
              <a:sym typeface="Wingdings" panose="05000000000000000000" pitchFamily="2" charset="2"/>
            </a:endParaRPr>
          </a:p>
        </p:txBody>
      </p:sp>
      <p:sp>
        <p:nvSpPr>
          <p:cNvPr id="34" name="圆角矩形 33"/>
          <p:cNvSpPr/>
          <p:nvPr/>
        </p:nvSpPr>
        <p:spPr bwMode="auto">
          <a:xfrm>
            <a:off x="384860" y="2286533"/>
            <a:ext cx="1165956" cy="4846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Consumer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cxnSp>
        <p:nvCxnSpPr>
          <p:cNvPr id="35" name="直接连接符 34"/>
          <p:cNvCxnSpPr/>
          <p:nvPr/>
        </p:nvCxnSpPr>
        <p:spPr bwMode="auto">
          <a:xfrm>
            <a:off x="788929" y="2771143"/>
            <a:ext cx="0" cy="56848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36" name="直接连接符 35"/>
          <p:cNvCxnSpPr/>
          <p:nvPr/>
        </p:nvCxnSpPr>
        <p:spPr bwMode="auto">
          <a:xfrm>
            <a:off x="735388" y="3114901"/>
            <a:ext cx="22345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文本框 44"/>
          <p:cNvSpPr txBox="1"/>
          <p:nvPr/>
        </p:nvSpPr>
        <p:spPr>
          <a:xfrm>
            <a:off x="1035869" y="2965666"/>
            <a:ext cx="485713" cy="252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>
                <a:solidFill>
                  <a:srgbClr val="00B0F0"/>
                </a:solidFill>
              </a:rPr>
              <a:t>SA5</a:t>
            </a:r>
            <a:endParaRPr lang="zh-CN" altLang="en-US" dirty="0">
              <a:solidFill>
                <a:srgbClr val="00B0F0"/>
              </a:solidFill>
            </a:endParaRPr>
          </a:p>
        </p:txBody>
      </p:sp>
      <p:cxnSp>
        <p:nvCxnSpPr>
          <p:cNvPr id="31" name="直接连接符 30"/>
          <p:cNvCxnSpPr>
            <a:endCxn id="6" idx="0"/>
          </p:cNvCxnSpPr>
          <p:nvPr/>
        </p:nvCxnSpPr>
        <p:spPr bwMode="auto">
          <a:xfrm>
            <a:off x="2664522" y="2965666"/>
            <a:ext cx="1" cy="37396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F0"/>
            </a:solidFill>
            <a:prstDash val="solid"/>
            <a:round/>
            <a:headEnd type="triangl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4912063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=""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T</a:t>
            </a:r>
            <a:r>
              <a:rPr lang="en-US" altLang="zh-CN" dirty="0"/>
              <a:t>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4159</TotalTime>
  <Words>183</Words>
  <Application>Microsoft Office PowerPoint</Application>
  <PresentationFormat>全屏显示(4:3)</PresentationFormat>
  <Paragraphs>36</Paragraphs>
  <Slides>3</Slides>
  <Notes>2</Notes>
  <HiddenSlides>1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SA2 and SA5 work split on 6G data framework</vt:lpstr>
      <vt:lpstr>SA2 and SA5 work scope split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ZTE1</cp:lastModifiedBy>
  <cp:revision>294</cp:revision>
  <dcterms:modified xsi:type="dcterms:W3CDTF">2025-09-09T22:08:18Z</dcterms:modified>
</cp:coreProperties>
</file>